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ABF8A"/>
          </a:solidFill>
          <a:ln/>
        </p:spPr>
      </p:sp>
      <p:sp>
        <p:nvSpPr>
          <p:cNvPr id="3" name="Shape 1"/>
          <p:cNvSpPr/>
          <p:nvPr/>
        </p:nvSpPr>
        <p:spPr>
          <a:xfrm>
            <a:off x="365760" y="320040"/>
            <a:ext cx="548640" cy="36576"/>
          </a:xfrm>
          <a:prstGeom prst="rect">
            <a:avLst/>
          </a:prstGeom>
          <a:solidFill>
            <a:srgbClr val="0ABF8A"/>
          </a:solidFill>
          <a:ln/>
        </p:spPr>
      </p:sp>
      <p:sp>
        <p:nvSpPr>
          <p:cNvPr id="4" name="Shape 2"/>
          <p:cNvSpPr/>
          <p:nvPr/>
        </p:nvSpPr>
        <p:spPr>
          <a:xfrm>
            <a:off x="365760" y="320040"/>
            <a:ext cx="36576" cy="457200"/>
          </a:xfrm>
          <a:prstGeom prst="rect">
            <a:avLst/>
          </a:prstGeom>
          <a:solidFill>
            <a:srgbClr val="0ABF8A"/>
          </a:solidFill>
          <a:ln/>
        </p:spPr>
      </p:sp>
      <p:sp>
        <p:nvSpPr>
          <p:cNvPr id="5" name="Shape 3"/>
          <p:cNvSpPr/>
          <p:nvPr/>
        </p:nvSpPr>
        <p:spPr>
          <a:xfrm>
            <a:off x="548640" y="914400"/>
            <a:ext cx="1645920" cy="347472"/>
          </a:xfrm>
          <a:prstGeom prst="rect">
            <a:avLst/>
          </a:prstGeom>
          <a:solidFill>
            <a:srgbClr val="0ABF8A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914400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INFOGRAPHIC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137160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Google Helpful Content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Update Recovery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BF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Complete 2026 Framework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48640" y="31089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5-Step Recovery Process  |  E-E-A-T Checklist  |  Real Case Study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0" y="4434840"/>
            <a:ext cx="9144000" cy="71323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Shape 9"/>
          <p:cNvSpPr/>
          <p:nvPr/>
        </p:nvSpPr>
        <p:spPr>
          <a:xfrm>
            <a:off x="0" y="4434840"/>
            <a:ext cx="9144000" cy="22860"/>
          </a:xfrm>
          <a:prstGeom prst="rect">
            <a:avLst/>
          </a:prstGeom>
          <a:solidFill>
            <a:srgbClr val="0ABF8A"/>
          </a:solidFill>
          <a:ln/>
        </p:spPr>
      </p:sp>
      <p:sp>
        <p:nvSpPr>
          <p:cNvPr id="12" name="Shape 10"/>
          <p:cNvSpPr/>
          <p:nvPr/>
        </p:nvSpPr>
        <p:spPr>
          <a:xfrm>
            <a:off x="548640" y="4590288"/>
            <a:ext cx="411480" cy="411480"/>
          </a:xfrm>
          <a:prstGeom prst="ellipse">
            <a:avLst/>
          </a:prstGeom>
          <a:solidFill>
            <a:srgbClr val="0ABF8A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4590288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7280" y="4590288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Kawsar Ahmmed</a:t>
            </a: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 Algorithm Recovery Specialist  |  300+ Sites Recovered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943600" y="46177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seoalgorithmrecovery.com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411480" cy="411480"/>
          </a:xfrm>
          <a:prstGeom prst="ellipse">
            <a:avLst/>
          </a:prstGeom>
          <a:solidFill>
            <a:srgbClr val="0ABF8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32004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the Helpful Content System Evaluates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3931920" cy="173736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05840"/>
            <a:ext cx="3931920" cy="64008"/>
          </a:xfrm>
          <a:prstGeom prst="rect">
            <a:avLst/>
          </a:prstGeom>
          <a:solidFill>
            <a:srgbClr val="E74C3C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280160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12344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Site-Wide Quality Signal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85800" y="164592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classifier scores your entire domain, not individual pages. Low-quality content anywhere suppresses rankings everywhere.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685800" y="23317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 pages of filler can sink 200 pages of quality.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754880" y="1005840"/>
            <a:ext cx="3931920" cy="173736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754880" y="1005840"/>
            <a:ext cx="3931920" cy="64008"/>
          </a:xfrm>
          <a:prstGeom prst="rect">
            <a:avLst/>
          </a:prstGeom>
          <a:solidFill>
            <a:srgbClr val="0ABF8A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480" y="1280160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440680" y="12344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People-First vs. Search-First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4983480" y="164592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this content made primarily to help a real person? Genuine experience and unique value pass. Generic advice found on 100 other sites fails.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4983480" y="23317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 thoroughly, then stop. No padding.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457200" y="2971800"/>
            <a:ext cx="3931920" cy="173736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457200" y="2971800"/>
            <a:ext cx="3931920" cy="64008"/>
          </a:xfrm>
          <a:prstGeom prst="rect">
            <a:avLst/>
          </a:prstGeom>
          <a:solidFill>
            <a:srgbClr val="F39C12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246120"/>
            <a:ext cx="365760" cy="36576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143000" y="32004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Content Detection (2026)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685800" y="361188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content is not auto-penalized. Mass-published AI without human editing, fact-checking, or added expertise absolutely triggers quality issues.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685800" y="42976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39C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review + expertise = safe. Raw AI at scale = risk.</a:t>
            </a:r>
            <a:endParaRPr lang="en-US" sz="1000" dirty="0"/>
          </a:p>
        </p:txBody>
      </p:sp>
      <p:sp>
        <p:nvSpPr>
          <p:cNvPr id="23" name="Shape 18"/>
          <p:cNvSpPr/>
          <p:nvPr/>
        </p:nvSpPr>
        <p:spPr>
          <a:xfrm>
            <a:off x="4754880" y="2971800"/>
            <a:ext cx="3931920" cy="173736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19"/>
          <p:cNvSpPr/>
          <p:nvPr/>
        </p:nvSpPr>
        <p:spPr>
          <a:xfrm>
            <a:off x="4754880" y="2971800"/>
            <a:ext cx="3931920" cy="64008"/>
          </a:xfrm>
          <a:prstGeom prst="rect">
            <a:avLst/>
          </a:prstGeom>
          <a:solidFill>
            <a:srgbClr val="0ABF8A"/>
          </a:solidFill>
          <a:ln/>
        </p:spPr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3246120"/>
            <a:ext cx="365760" cy="36576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5440680" y="32004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Topical Authority</a:t>
            </a:r>
            <a:endParaRPr lang="en-US" sz="1400" dirty="0"/>
          </a:p>
        </p:txBody>
      </p:sp>
      <p:sp>
        <p:nvSpPr>
          <p:cNvPr id="27" name="Text 21"/>
          <p:cNvSpPr/>
          <p:nvPr/>
        </p:nvSpPr>
        <p:spPr>
          <a:xfrm>
            <a:off x="4983480" y="361188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evaluates whether your site demonstrates consistent depth in a specific subject area. Niche focus beats general breadth every time.</a:t>
            </a:r>
            <a:endParaRPr lang="en-US" sz="1100" dirty="0"/>
          </a:p>
        </p:txBody>
      </p:sp>
      <p:sp>
        <p:nvSpPr>
          <p:cNvPr id="28" name="Text 22"/>
          <p:cNvSpPr/>
          <p:nvPr/>
        </p:nvSpPr>
        <p:spPr>
          <a:xfrm>
            <a:off x="4983480" y="42976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deep within your niche. No off-topic filler.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D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411480" cy="411480"/>
          </a:xfrm>
          <a:prstGeom prst="ellipse">
            <a:avLst/>
          </a:prstGeom>
          <a:solidFill>
            <a:srgbClr val="0ABF8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32004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HCU Problem vs. Other Updates: How to Tell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960120"/>
            <a:ext cx="3931920" cy="3749040"/>
          </a:xfrm>
          <a:prstGeom prst="rect">
            <a:avLst/>
          </a:prstGeom>
          <a:solidFill>
            <a:srgbClr val="FFFFFF"/>
          </a:solidFill>
          <a:ln w="19050">
            <a:solidFill>
              <a:srgbClr val="E74C3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960120"/>
            <a:ext cx="3931920" cy="457200"/>
          </a:xfrm>
          <a:prstGeom prst="rect">
            <a:avLst/>
          </a:prstGeom>
          <a:solidFill>
            <a:srgbClr val="E74C3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96012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HCU PATTERN (Likely HCU Hit)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1600200"/>
            <a:ext cx="256032" cy="256032"/>
          </a:xfrm>
          <a:prstGeom prst="ellipse">
            <a:avLst/>
          </a:prstGeom>
          <a:solidFill>
            <a:srgbClr val="FDE8E6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60020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051560" y="1600200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Traffic drops hit across your entire domain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85800" y="1984248"/>
            <a:ext cx="256032" cy="256032"/>
          </a:xfrm>
          <a:prstGeom prst="ellipse">
            <a:avLst/>
          </a:prstGeom>
          <a:solidFill>
            <a:srgbClr val="FDE8E6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198424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051560" y="1984248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Decline aligns with a known core/HCU rollout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85800" y="2368296"/>
            <a:ext cx="256032" cy="256032"/>
          </a:xfrm>
          <a:prstGeom prst="ellipse">
            <a:avLst/>
          </a:prstGeom>
          <a:solidFill>
            <a:srgbClr val="FDE8E6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2368296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051560" y="236829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GSC impressions drop sharply site-wide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85800" y="2752344"/>
            <a:ext cx="256032" cy="256032"/>
          </a:xfrm>
          <a:prstGeom prst="ellipse">
            <a:avLst/>
          </a:prstGeom>
          <a:solidFill>
            <a:srgbClr val="FDE8E6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275234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051560" y="275234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volume of thin, templated, or AI content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85800" y="3136392"/>
            <a:ext cx="256032" cy="256032"/>
          </a:xfrm>
          <a:prstGeom prst="ellipse">
            <a:avLst/>
          </a:prstGeom>
          <a:solidFill>
            <a:srgbClr val="FDE8E6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3136392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051560" y="3136392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manual action in Search Console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85800" y="4160520"/>
            <a:ext cx="3474720" cy="365760"/>
          </a:xfrm>
          <a:prstGeom prst="rect">
            <a:avLst/>
          </a:prstGeom>
          <a:solidFill>
            <a:srgbClr val="FDE8E6"/>
          </a:solidFill>
          <a:ln/>
        </p:spPr>
      </p:sp>
      <p:sp>
        <p:nvSpPr>
          <p:cNvPr id="24" name="Text 22"/>
          <p:cNvSpPr/>
          <p:nvPr/>
        </p:nvSpPr>
        <p:spPr>
          <a:xfrm>
            <a:off x="685800" y="41605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Proceed to recovery framework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754880" y="960120"/>
            <a:ext cx="3931920" cy="3749040"/>
          </a:xfrm>
          <a:prstGeom prst="rect">
            <a:avLst/>
          </a:prstGeom>
          <a:solidFill>
            <a:srgbClr val="FFFFFF"/>
          </a:solidFill>
          <a:ln w="19050">
            <a:solidFill>
              <a:srgbClr val="0ABF8A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54880" y="960120"/>
            <a:ext cx="3931920" cy="457200"/>
          </a:xfrm>
          <a:prstGeom prst="rect">
            <a:avLst/>
          </a:prstGeom>
          <a:solidFill>
            <a:srgbClr val="0ABF8A"/>
          </a:solidFill>
          <a:ln/>
        </p:spPr>
      </p:sp>
      <p:sp>
        <p:nvSpPr>
          <p:cNvPr id="27" name="Text 25"/>
          <p:cNvSpPr/>
          <p:nvPr/>
        </p:nvSpPr>
        <p:spPr>
          <a:xfrm>
            <a:off x="4754880" y="96012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HCU (Other Issues)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4983480" y="1600200"/>
            <a:ext cx="256032" cy="256032"/>
          </a:xfrm>
          <a:prstGeom prst="ellipse">
            <a:avLst/>
          </a:prstGeom>
          <a:solidFill>
            <a:srgbClr val="E6F9F2"/>
          </a:solidFill>
          <a:ln/>
        </p:spPr>
      </p:sp>
      <p:sp>
        <p:nvSpPr>
          <p:cNvPr id="29" name="Text 27"/>
          <p:cNvSpPr/>
          <p:nvPr/>
        </p:nvSpPr>
        <p:spPr>
          <a:xfrm>
            <a:off x="4983480" y="160020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349240" y="1600200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a handful of pages lost rankings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4983480" y="1984248"/>
            <a:ext cx="256032" cy="256032"/>
          </a:xfrm>
          <a:prstGeom prst="ellipse">
            <a:avLst/>
          </a:prstGeom>
          <a:solidFill>
            <a:srgbClr val="E6F9F2"/>
          </a:solidFill>
          <a:ln/>
        </p:spPr>
      </p:sp>
      <p:sp>
        <p:nvSpPr>
          <p:cNvPr id="32" name="Text 30"/>
          <p:cNvSpPr/>
          <p:nvPr/>
        </p:nvSpPr>
        <p:spPr>
          <a:xfrm>
            <a:off x="4983480" y="198424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349240" y="1984248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action notification in GSC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4983480" y="2368296"/>
            <a:ext cx="256032" cy="256032"/>
          </a:xfrm>
          <a:prstGeom prst="ellipse">
            <a:avLst/>
          </a:prstGeom>
          <a:solidFill>
            <a:srgbClr val="E6F9F2"/>
          </a:solidFill>
          <a:ln/>
        </p:spPr>
      </p:sp>
      <p:sp>
        <p:nvSpPr>
          <p:cNvPr id="35" name="Text 33"/>
          <p:cNvSpPr/>
          <p:nvPr/>
        </p:nvSpPr>
        <p:spPr>
          <a:xfrm>
            <a:off x="4983480" y="2368296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49240" y="236829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Drops correlate with technical issues</a:t>
            </a:r>
            <a:endParaRPr lang="en-US" sz="1150" dirty="0"/>
          </a:p>
        </p:txBody>
      </p:sp>
      <p:sp>
        <p:nvSpPr>
          <p:cNvPr id="37" name="Shape 35"/>
          <p:cNvSpPr/>
          <p:nvPr/>
        </p:nvSpPr>
        <p:spPr>
          <a:xfrm>
            <a:off x="4983480" y="2752344"/>
            <a:ext cx="256032" cy="256032"/>
          </a:xfrm>
          <a:prstGeom prst="ellipse">
            <a:avLst/>
          </a:prstGeom>
          <a:solidFill>
            <a:srgbClr val="E6F9F2"/>
          </a:solidFill>
          <a:ln/>
        </p:spPr>
      </p:sp>
      <p:sp>
        <p:nvSpPr>
          <p:cNvPr id="38" name="Text 36"/>
          <p:cNvSpPr/>
          <p:nvPr/>
        </p:nvSpPr>
        <p:spPr>
          <a:xfrm>
            <a:off x="4983480" y="275234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349240" y="275234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Competitors with similar quality also dropped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4983480" y="4160520"/>
            <a:ext cx="3474720" cy="365760"/>
          </a:xfrm>
          <a:prstGeom prst="rect">
            <a:avLst/>
          </a:prstGeom>
          <a:solidFill>
            <a:srgbClr val="E6F9F2"/>
          </a:solidFill>
          <a:ln/>
        </p:spPr>
      </p:sp>
      <p:sp>
        <p:nvSpPr>
          <p:cNvPr id="41" name="Text 39"/>
          <p:cNvSpPr/>
          <p:nvPr/>
        </p:nvSpPr>
        <p:spPr>
          <a:xfrm>
            <a:off x="4983480" y="41605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8A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Investigate core update, spam, or tech causes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D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411480" cy="411480"/>
          </a:xfrm>
          <a:prstGeom prst="ellipse">
            <a:avLst/>
          </a:prstGeom>
          <a:solidFill>
            <a:srgbClr val="0ABF8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32004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Content Rewrite Framework: 3-Step Process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2697480" cy="370332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960120"/>
            <a:ext cx="2697480" cy="5029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" y="960120"/>
            <a:ext cx="2697480" cy="502920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&amp; Triage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02920" y="16459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&amp; IMPROVE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1938528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Pages with traffic or valuable keywords. Rewrite with expert depth.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24231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39C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CONSOLIDATE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02920" y="2670048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Merge thin overlapping pages into comprehensive guides. 301 redirect.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02920" y="315468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02920" y="3401568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impressions, no backlinks, no value. Noindex or delete them.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971800" y="25603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➜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3246120" y="960120"/>
            <a:ext cx="2697480" cy="370332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46120" y="960120"/>
            <a:ext cx="2697480" cy="5029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7" name="Text 15"/>
          <p:cNvSpPr/>
          <p:nvPr/>
        </p:nvSpPr>
        <p:spPr>
          <a:xfrm>
            <a:off x="3246120" y="960120"/>
            <a:ext cx="2697480" cy="502920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 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Human-First Rewrite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3474720" y="16459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First-hand experience in every page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474720" y="199339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Word count justified by topic depth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474720" y="2340864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Reader satisfied without clicking back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474720" y="2688336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Zero filler: no padding, no fluff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474720" y="303580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Author identified with real credentials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74720" y="4069080"/>
            <a:ext cx="2286000" cy="320040"/>
          </a:xfrm>
          <a:prstGeom prst="rect">
            <a:avLst/>
          </a:prstGeom>
          <a:solidFill>
            <a:srgbClr val="E6F9F2"/>
          </a:solidFill>
          <a:ln/>
        </p:spPr>
      </p:sp>
      <p:sp>
        <p:nvSpPr>
          <p:cNvPr id="24" name="Text 22"/>
          <p:cNvSpPr/>
          <p:nvPr/>
        </p:nvSpPr>
        <p:spPr>
          <a:xfrm>
            <a:off x="3474720" y="406908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8A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section must earn its place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943600" y="25603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➜</a:t>
            </a:r>
            <a:endParaRPr lang="en-US" sz="2400" dirty="0"/>
          </a:p>
        </p:txBody>
      </p:sp>
      <p:sp>
        <p:nvSpPr>
          <p:cNvPr id="26" name="Shape 24"/>
          <p:cNvSpPr/>
          <p:nvPr/>
        </p:nvSpPr>
        <p:spPr>
          <a:xfrm>
            <a:off x="6217920" y="960120"/>
            <a:ext cx="2697480" cy="370332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217920" y="960120"/>
            <a:ext cx="2697480" cy="5029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8" name="Text 26"/>
          <p:cNvSpPr/>
          <p:nvPr/>
        </p:nvSpPr>
        <p:spPr>
          <a:xfrm>
            <a:off x="6217920" y="960120"/>
            <a:ext cx="2697480" cy="502920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 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&amp; Monitor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6446520" y="164592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Update modified dates (real changes only)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446520" y="199339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Request indexing in GSC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446520" y="2340864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Track impressions &amp; CTR daily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446520" y="2688336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Publish 2-3 quality articles per week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6446520" y="303580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  Expect signals within 4-8 weeks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6446520" y="4069080"/>
            <a:ext cx="2286000" cy="320040"/>
          </a:xfrm>
          <a:prstGeom prst="rect">
            <a:avLst/>
          </a:prstGeom>
          <a:solidFill>
            <a:srgbClr val="FEF3E2"/>
          </a:solidFill>
          <a:ln/>
        </p:spPr>
      </p:sp>
      <p:sp>
        <p:nvSpPr>
          <p:cNvPr id="35" name="Text 33"/>
          <p:cNvSpPr/>
          <p:nvPr/>
        </p:nvSpPr>
        <p:spPr>
          <a:xfrm>
            <a:off x="6446520" y="406908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67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Recovery takes time. No shortcuts.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411480" cy="411480"/>
          </a:xfrm>
          <a:prstGeom prst="ellipse">
            <a:avLst/>
          </a:prstGeom>
          <a:solidFill>
            <a:srgbClr val="0ABF8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32004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E-E-A-T Checklist for HCU Recovery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20040" y="1005840"/>
            <a:ext cx="1993392" cy="361188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005840"/>
            <a:ext cx="1993392" cy="502920"/>
          </a:xfrm>
          <a:prstGeom prst="rect">
            <a:avLst/>
          </a:prstGeom>
          <a:solidFill>
            <a:srgbClr val="0ABF8A"/>
          </a:solidFill>
          <a:ln/>
        </p:spPr>
      </p:sp>
      <p:sp>
        <p:nvSpPr>
          <p:cNvPr id="7" name="Text 5"/>
          <p:cNvSpPr/>
          <p:nvPr/>
        </p:nvSpPr>
        <p:spPr>
          <a:xfrm>
            <a:off x="320040" y="1005840"/>
            <a:ext cx="19933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</a:t>
            </a:r>
            <a:endParaRPr lang="en-US" sz="16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1600200"/>
            <a:ext cx="411480" cy="41148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29768" y="214884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First-person case studies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29768" y="244144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Before/after screenshots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429768" y="273405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Real data and metrics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429768" y="302666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Original images (not stock)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429768" y="331927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Specific client examples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11480" y="4206240"/>
            <a:ext cx="1828800" cy="274320"/>
          </a:xfrm>
          <a:prstGeom prst="rect">
            <a:avLst/>
          </a:prstGeom>
          <a:solidFill>
            <a:srgbClr val="E6F9F2"/>
          </a:solidFill>
          <a:ln/>
        </p:spPr>
      </p:sp>
      <p:sp>
        <p:nvSpPr>
          <p:cNvPr id="15" name="Text 12"/>
          <p:cNvSpPr/>
          <p:nvPr/>
        </p:nvSpPr>
        <p:spPr>
          <a:xfrm>
            <a:off x="411480" y="4206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8A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Show, don't just tell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2496312" y="1005840"/>
            <a:ext cx="1993392" cy="361188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2496312" y="1005840"/>
            <a:ext cx="1993392" cy="5029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8" name="Text 15"/>
          <p:cNvSpPr/>
          <p:nvPr/>
        </p:nvSpPr>
        <p:spPr>
          <a:xfrm>
            <a:off x="2496312" y="1005840"/>
            <a:ext cx="19933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Expertise</a:t>
            </a:r>
            <a:endParaRPr lang="en-US" sz="1600" dirty="0"/>
          </a:p>
        </p:txBody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552" y="1600200"/>
            <a:ext cx="411480" cy="41148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2606040" y="214884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Detailed author page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2606040" y="244144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Verifiable credentials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2606040" y="273405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Person schema markup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2606040" y="302666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Consistent niche publishing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2606040" y="331927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No off-topic content</a:t>
            </a:r>
            <a:endParaRPr lang="en-US" sz="1000" dirty="0"/>
          </a:p>
        </p:txBody>
      </p:sp>
      <p:sp>
        <p:nvSpPr>
          <p:cNvPr id="25" name="Shape 21"/>
          <p:cNvSpPr/>
          <p:nvPr/>
        </p:nvSpPr>
        <p:spPr>
          <a:xfrm>
            <a:off x="2587752" y="4206240"/>
            <a:ext cx="1828800" cy="274320"/>
          </a:xfrm>
          <a:prstGeom prst="rect">
            <a:avLst/>
          </a:prstGeom>
          <a:solidFill>
            <a:srgbClr val="E6F9F2"/>
          </a:solidFill>
          <a:ln/>
        </p:spPr>
      </p:sp>
      <p:sp>
        <p:nvSpPr>
          <p:cNvPr id="26" name="Text 22"/>
          <p:cNvSpPr/>
          <p:nvPr/>
        </p:nvSpPr>
        <p:spPr>
          <a:xfrm>
            <a:off x="2587752" y="4206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8A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 your qualifications</a:t>
            </a:r>
            <a:endParaRPr lang="en-US" sz="950" dirty="0"/>
          </a:p>
        </p:txBody>
      </p:sp>
      <p:sp>
        <p:nvSpPr>
          <p:cNvPr id="27" name="Shape 23"/>
          <p:cNvSpPr/>
          <p:nvPr/>
        </p:nvSpPr>
        <p:spPr>
          <a:xfrm>
            <a:off x="4672584" y="1005840"/>
            <a:ext cx="1993392" cy="361188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4"/>
          <p:cNvSpPr/>
          <p:nvPr/>
        </p:nvSpPr>
        <p:spPr>
          <a:xfrm>
            <a:off x="4672584" y="1005840"/>
            <a:ext cx="1993392" cy="502920"/>
          </a:xfrm>
          <a:prstGeom prst="rect">
            <a:avLst/>
          </a:prstGeom>
          <a:solidFill>
            <a:srgbClr val="0ABF8A"/>
          </a:solidFill>
          <a:ln/>
        </p:spPr>
      </p:sp>
      <p:sp>
        <p:nvSpPr>
          <p:cNvPr id="29" name="Text 25"/>
          <p:cNvSpPr/>
          <p:nvPr/>
        </p:nvSpPr>
        <p:spPr>
          <a:xfrm>
            <a:off x="4672584" y="1005840"/>
            <a:ext cx="19933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Authority</a:t>
            </a:r>
            <a:endParaRPr lang="en-US" sz="1600" dirty="0"/>
          </a:p>
        </p:txBody>
      </p:sp>
      <p:pic>
        <p:nvPicPr>
          <p:cNvPr id="3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824" y="1600200"/>
            <a:ext cx="411480" cy="41148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4782312" y="214884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Backlinks from industry sites</a:t>
            </a:r>
            <a:endParaRPr lang="en-US" sz="1000" dirty="0"/>
          </a:p>
        </p:txBody>
      </p:sp>
      <p:sp>
        <p:nvSpPr>
          <p:cNvPr id="32" name="Text 27"/>
          <p:cNvSpPr/>
          <p:nvPr/>
        </p:nvSpPr>
        <p:spPr>
          <a:xfrm>
            <a:off x="4782312" y="244144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Guest posts and mentions</a:t>
            </a:r>
            <a:endParaRPr lang="en-US" sz="1000" dirty="0"/>
          </a:p>
        </p:txBody>
      </p:sp>
      <p:sp>
        <p:nvSpPr>
          <p:cNvPr id="33" name="Text 28"/>
          <p:cNvSpPr/>
          <p:nvPr/>
        </p:nvSpPr>
        <p:spPr>
          <a:xfrm>
            <a:off x="4782312" y="273405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Organization schema</a:t>
            </a:r>
            <a:endParaRPr lang="en-US" sz="1000" dirty="0"/>
          </a:p>
        </p:txBody>
      </p:sp>
      <p:sp>
        <p:nvSpPr>
          <p:cNvPr id="34" name="Text 29"/>
          <p:cNvSpPr/>
          <p:nvPr/>
        </p:nvSpPr>
        <p:spPr>
          <a:xfrm>
            <a:off x="4782312" y="302666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Linked social profiles</a:t>
            </a:r>
            <a:endParaRPr lang="en-US" sz="1000" dirty="0"/>
          </a:p>
        </p:txBody>
      </p:sp>
      <p:sp>
        <p:nvSpPr>
          <p:cNvPr id="35" name="Text 30"/>
          <p:cNvSpPr/>
          <p:nvPr/>
        </p:nvSpPr>
        <p:spPr>
          <a:xfrm>
            <a:off x="4782312" y="331927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Conference/podcast features</a:t>
            </a:r>
            <a:endParaRPr lang="en-US" sz="1000" dirty="0"/>
          </a:p>
        </p:txBody>
      </p:sp>
      <p:sp>
        <p:nvSpPr>
          <p:cNvPr id="36" name="Shape 31"/>
          <p:cNvSpPr/>
          <p:nvPr/>
        </p:nvSpPr>
        <p:spPr>
          <a:xfrm>
            <a:off x="4764024" y="4206240"/>
            <a:ext cx="1828800" cy="274320"/>
          </a:xfrm>
          <a:prstGeom prst="rect">
            <a:avLst/>
          </a:prstGeom>
          <a:solidFill>
            <a:srgbClr val="E6F9F2"/>
          </a:solidFill>
          <a:ln/>
        </p:spPr>
      </p:sp>
      <p:sp>
        <p:nvSpPr>
          <p:cNvPr id="37" name="Text 32"/>
          <p:cNvSpPr/>
          <p:nvPr/>
        </p:nvSpPr>
        <p:spPr>
          <a:xfrm>
            <a:off x="4764024" y="4206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8A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Earn external recognition</a:t>
            </a:r>
            <a:endParaRPr lang="en-US" sz="950" dirty="0"/>
          </a:p>
        </p:txBody>
      </p:sp>
      <p:sp>
        <p:nvSpPr>
          <p:cNvPr id="38" name="Shape 33"/>
          <p:cNvSpPr/>
          <p:nvPr/>
        </p:nvSpPr>
        <p:spPr>
          <a:xfrm>
            <a:off x="6848856" y="1005840"/>
            <a:ext cx="1993392" cy="3611880"/>
          </a:xfrm>
          <a:prstGeom prst="rect">
            <a:avLst/>
          </a:prstGeom>
          <a:solidFill>
            <a:srgbClr val="FFFFFF"/>
          </a:solidFill>
          <a:ln w="9525">
            <a:solidFill>
              <a:srgbClr val="E8DFC8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9" name="Shape 34"/>
          <p:cNvSpPr/>
          <p:nvPr/>
        </p:nvSpPr>
        <p:spPr>
          <a:xfrm>
            <a:off x="6848856" y="1005840"/>
            <a:ext cx="1993392" cy="5029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0" name="Text 35"/>
          <p:cNvSpPr/>
          <p:nvPr/>
        </p:nvSpPr>
        <p:spPr>
          <a:xfrm>
            <a:off x="6848856" y="1005840"/>
            <a:ext cx="199339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</a:t>
            </a:r>
            <a:endParaRPr lang="en-US" sz="1600" dirty="0"/>
          </a:p>
        </p:txBody>
      </p:sp>
      <p:pic>
        <p:nvPicPr>
          <p:cNvPr id="4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6096" y="1600200"/>
            <a:ext cx="411480" cy="411480"/>
          </a:xfrm>
          <a:prstGeom prst="rect">
            <a:avLst/>
          </a:prstGeom>
        </p:spPr>
      </p:pic>
      <p:sp>
        <p:nvSpPr>
          <p:cNvPr id="42" name="Text 36"/>
          <p:cNvSpPr/>
          <p:nvPr/>
        </p:nvSpPr>
        <p:spPr>
          <a:xfrm>
            <a:off x="6958584" y="214884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HTTPS, no mixed content</a:t>
            </a:r>
            <a:endParaRPr lang="en-US" sz="1000" dirty="0"/>
          </a:p>
        </p:txBody>
      </p:sp>
      <p:sp>
        <p:nvSpPr>
          <p:cNvPr id="43" name="Text 37"/>
          <p:cNvSpPr/>
          <p:nvPr/>
        </p:nvSpPr>
        <p:spPr>
          <a:xfrm>
            <a:off x="6958584" y="244144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Clear contact info</a:t>
            </a:r>
            <a:endParaRPr lang="en-US" sz="1000" dirty="0"/>
          </a:p>
        </p:txBody>
      </p:sp>
      <p:sp>
        <p:nvSpPr>
          <p:cNvPr id="44" name="Text 38"/>
          <p:cNvSpPr/>
          <p:nvPr/>
        </p:nvSpPr>
        <p:spPr>
          <a:xfrm>
            <a:off x="6958584" y="273405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Privacy policy visible</a:t>
            </a:r>
            <a:endParaRPr lang="en-US" sz="1000" dirty="0"/>
          </a:p>
        </p:txBody>
      </p:sp>
      <p:sp>
        <p:nvSpPr>
          <p:cNvPr id="45" name="Text 39"/>
          <p:cNvSpPr/>
          <p:nvPr/>
        </p:nvSpPr>
        <p:spPr>
          <a:xfrm>
            <a:off x="6958584" y="302666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Named testimonials</a:t>
            </a:r>
            <a:endParaRPr lang="en-US" sz="1000" dirty="0"/>
          </a:p>
        </p:txBody>
      </p:sp>
      <p:sp>
        <p:nvSpPr>
          <p:cNvPr id="46" name="Text 40"/>
          <p:cNvSpPr/>
          <p:nvPr/>
        </p:nvSpPr>
        <p:spPr>
          <a:xfrm>
            <a:off x="6958584" y="3319272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Cite sources for claims</a:t>
            </a:r>
            <a:endParaRPr lang="en-US" sz="1000" dirty="0"/>
          </a:p>
        </p:txBody>
      </p:sp>
      <p:sp>
        <p:nvSpPr>
          <p:cNvPr id="47" name="Shape 41"/>
          <p:cNvSpPr/>
          <p:nvPr/>
        </p:nvSpPr>
        <p:spPr>
          <a:xfrm>
            <a:off x="6940296" y="4206240"/>
            <a:ext cx="1828800" cy="274320"/>
          </a:xfrm>
          <a:prstGeom prst="rect">
            <a:avLst/>
          </a:prstGeom>
          <a:solidFill>
            <a:srgbClr val="E6F9F2"/>
          </a:solidFill>
          <a:ln/>
        </p:spPr>
      </p:sp>
      <p:sp>
        <p:nvSpPr>
          <p:cNvPr id="48" name="Text 42"/>
          <p:cNvSpPr/>
          <p:nvPr/>
        </p:nvSpPr>
        <p:spPr>
          <a:xfrm>
            <a:off x="6940296" y="42062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8A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transparent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411480" cy="411480"/>
          </a:xfrm>
          <a:prstGeom prst="ellipse">
            <a:avLst/>
          </a:prstGeom>
          <a:solidFill>
            <a:srgbClr val="0ABF8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05840" y="32004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 Recovery Timeline: From -70% to +115%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7132320" cy="54864"/>
          </a:xfrm>
          <a:prstGeom prst="rect">
            <a:avLst/>
          </a:prstGeom>
          <a:solidFill>
            <a:srgbClr val="E8DFC8"/>
          </a:solidFill>
          <a:ln/>
        </p:spPr>
      </p:sp>
      <p:sp>
        <p:nvSpPr>
          <p:cNvPr id="6" name="Shape 4"/>
          <p:cNvSpPr/>
          <p:nvPr/>
        </p:nvSpPr>
        <p:spPr>
          <a:xfrm>
            <a:off x="1051560" y="914400"/>
            <a:ext cx="320040" cy="320040"/>
          </a:xfrm>
          <a:prstGeom prst="ellipse">
            <a:avLst/>
          </a:prstGeom>
          <a:solidFill>
            <a:srgbClr val="E74C3C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9144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1-2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457200" y="1417320"/>
            <a:ext cx="169164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74C3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48640" y="1508760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1-2: Audit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18288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content audit via GSC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48640" y="20574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Screaming Frog. Categorize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48640" y="22860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URL: keep, merge,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48640" y="25146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remove.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48640" y="324612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640 pages flagged for removal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880360" y="914400"/>
            <a:ext cx="320040" cy="320040"/>
          </a:xfrm>
          <a:prstGeom prst="ellipse">
            <a:avLst/>
          </a:prstGeom>
          <a:solidFill>
            <a:srgbClr val="F39C12"/>
          </a:solidFill>
          <a:ln/>
        </p:spPr>
      </p:sp>
      <p:sp>
        <p:nvSpPr>
          <p:cNvPr id="16" name="Text 14"/>
          <p:cNvSpPr/>
          <p:nvPr/>
        </p:nvSpPr>
        <p:spPr>
          <a:xfrm>
            <a:off x="2880360" y="9144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2286000" y="1417320"/>
            <a:ext cx="169164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F39C12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377440" y="1508760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39C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3-6: Execute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377440" y="18288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Noindex 640 low-value pages.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2377440" y="20574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Merge 180 thin pages into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377440" y="22860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guides. Rewrite top 50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2377440" y="25146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articles with real expertise.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2377440" y="324612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39C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Aggressive pruning + quality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709160" y="914400"/>
            <a:ext cx="320040" cy="320040"/>
          </a:xfrm>
          <a:prstGeom prst="ellipse">
            <a:avLst/>
          </a:prstGeom>
          <a:solidFill>
            <a:srgbClr val="0ABF8A"/>
          </a:solidFill>
          <a:ln/>
        </p:spPr>
      </p:sp>
      <p:sp>
        <p:nvSpPr>
          <p:cNvPr id="25" name="Text 23"/>
          <p:cNvSpPr/>
          <p:nvPr/>
        </p:nvSpPr>
        <p:spPr>
          <a:xfrm>
            <a:off x="4709160" y="9144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7-8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114800" y="1417320"/>
            <a:ext cx="169164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0ABF8A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4206240" y="1508760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7-8: E-E-A-T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206240" y="18288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author pages with bios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206240" y="20574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schema. Add Person +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206240" y="22860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Organization markup.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4206240" y="25146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10 new deep articles.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206240" y="324612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Impressions start climbing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537960" y="914400"/>
            <a:ext cx="320040" cy="320040"/>
          </a:xfrm>
          <a:prstGeom prst="ellipse">
            <a:avLst/>
          </a:prstGeom>
          <a:solidFill>
            <a:srgbClr val="0ABF8A"/>
          </a:solidFill>
          <a:ln/>
        </p:spPr>
      </p:sp>
      <p:sp>
        <p:nvSpPr>
          <p:cNvPr id="34" name="Text 32"/>
          <p:cNvSpPr/>
          <p:nvPr/>
        </p:nvSpPr>
        <p:spPr>
          <a:xfrm>
            <a:off x="6537960" y="9144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9-16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5943600" y="1417320"/>
            <a:ext cx="169164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0ABF8A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6035040" y="1508760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9-16: Recovery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035040" y="18288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Continue 2-3 articles/week.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6035040" y="20574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55% traffic back by week 12.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035040" y="22860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recovery + 15% gain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035040" y="251460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week 16.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6035040" y="324612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 14 → Position 3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7589520" y="1188720"/>
            <a:ext cx="1417320" cy="2606040"/>
          </a:xfrm>
          <a:prstGeom prst="rect">
            <a:avLst/>
          </a:prstGeom>
          <a:solidFill>
            <a:srgbClr val="1A1A1A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3" name="Text 41"/>
          <p:cNvSpPr/>
          <p:nvPr/>
        </p:nvSpPr>
        <p:spPr>
          <a:xfrm>
            <a:off x="7589520" y="132588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ABF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+115%</a:t>
            </a:r>
            <a:endParaRPr lang="en-US" sz="2200" dirty="0"/>
          </a:p>
        </p:txBody>
      </p:sp>
      <p:sp>
        <p:nvSpPr>
          <p:cNvPr id="44" name="Text 42"/>
          <p:cNvSpPr/>
          <p:nvPr/>
        </p:nvSpPr>
        <p:spPr>
          <a:xfrm>
            <a:off x="7589520" y="1828800"/>
            <a:ext cx="1417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traffic recovered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week 16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7772400" y="2377440"/>
            <a:ext cx="914400" cy="0"/>
          </a:xfrm>
          <a:prstGeom prst="line">
            <a:avLst/>
          </a:prstGeom>
          <a:noFill/>
          <a:ln w="9525">
            <a:solidFill>
              <a:srgbClr val="333333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589520" y="2468880"/>
            <a:ext cx="1417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Pos. 14 → 3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7589520" y="2788920"/>
            <a:ext cx="1417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keyword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ABF8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109728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201168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Think your site was hit by the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Helpful Content Update?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2286000" y="3200400"/>
            <a:ext cx="4572000" cy="502920"/>
          </a:xfrm>
          <a:prstGeom prst="rect">
            <a:avLst/>
          </a:prstGeom>
          <a:solidFill>
            <a:srgbClr val="0ABF8A"/>
          </a:solidFill>
          <a:ln/>
        </p:spPr>
      </p:sp>
      <p:sp>
        <p:nvSpPr>
          <p:cNvPr id="6" name="Text 3"/>
          <p:cNvSpPr/>
          <p:nvPr/>
        </p:nvSpPr>
        <p:spPr>
          <a:xfrm>
            <a:off x="2286000" y="320040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a Free HCU-Specific Audit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828800" y="3886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seoalgorithmrecovery.com/contact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0" y="4434840"/>
            <a:ext cx="9144000" cy="71323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Shape 6"/>
          <p:cNvSpPr/>
          <p:nvPr/>
        </p:nvSpPr>
        <p:spPr>
          <a:xfrm>
            <a:off x="0" y="4434840"/>
            <a:ext cx="9144000" cy="22860"/>
          </a:xfrm>
          <a:prstGeom prst="rect">
            <a:avLst/>
          </a:prstGeom>
          <a:solidFill>
            <a:srgbClr val="0ABF8A"/>
          </a:solidFill>
          <a:ln/>
        </p:spPr>
      </p:sp>
      <p:sp>
        <p:nvSpPr>
          <p:cNvPr id="10" name="Shape 7"/>
          <p:cNvSpPr/>
          <p:nvPr/>
        </p:nvSpPr>
        <p:spPr>
          <a:xfrm>
            <a:off x="548640" y="4590288"/>
            <a:ext cx="411480" cy="411480"/>
          </a:xfrm>
          <a:prstGeom prst="ellipse">
            <a:avLst/>
          </a:prstGeom>
          <a:solidFill>
            <a:srgbClr val="0ABF8A"/>
          </a:solidFill>
          <a:ln/>
        </p:spPr>
      </p:sp>
      <p:sp>
        <p:nvSpPr>
          <p:cNvPr id="11" name="Text 8"/>
          <p:cNvSpPr/>
          <p:nvPr/>
        </p:nvSpPr>
        <p:spPr>
          <a:xfrm>
            <a:off x="548640" y="4590288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097280" y="4590288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Kawsar Ahmmed</a:t>
            </a: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 Algorithm Recovery Specialist  |  7+ Years  |  300+ Sites Recovered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943600" y="46177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ABF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seoalgorithmrecovery.com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Google Helpful Content Update Recovery: The Complete 2026 Guide</dc:title>
  <dc:subject>PptxGenJS Presentation</dc:subject>
  <dc:creator>Kawsar Ahmmed</dc:creator>
  <cp:lastModifiedBy>Kawsar Ahmmed</cp:lastModifiedBy>
  <cp:revision>1</cp:revision>
  <dcterms:created xsi:type="dcterms:W3CDTF">2026-03-25T14:50:51Z</dcterms:created>
  <dcterms:modified xsi:type="dcterms:W3CDTF">2026-03-25T14:50:51Z</dcterms:modified>
</cp:coreProperties>
</file>